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C8B"/>
    <a:srgbClr val="660033"/>
    <a:srgbClr val="370321"/>
    <a:srgbClr val="DA5C21"/>
    <a:srgbClr val="DA5C5D"/>
    <a:srgbClr val="FE1A02"/>
    <a:srgbClr val="FF5050"/>
    <a:srgbClr val="507AF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55" d="100"/>
          <a:sy n="55" d="100"/>
        </p:scale>
        <p:origin x="984" y="4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9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0825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50825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  <a:p>
            <a:pPr>
              <a:defRPr/>
            </a:pPr>
            <a:endParaRPr lang="nl-N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92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9962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Toepassingsprofiel Lokale Overheden 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en het RGBZ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5877272"/>
            <a:ext cx="5416550" cy="56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Informatiemodellen, 30 mei 2013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hoek 55"/>
          <p:cNvSpPr/>
          <p:nvPr/>
        </p:nvSpPr>
        <p:spPr bwMode="auto">
          <a:xfrm>
            <a:off x="899592" y="1988840"/>
            <a:ext cx="7416824" cy="266429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Zaak en ‘documenten’</a:t>
            </a:r>
            <a:endParaRPr lang="nl-NL" dirty="0"/>
          </a:p>
        </p:txBody>
      </p:sp>
      <p:sp>
        <p:nvSpPr>
          <p:cNvPr id="4" name="Stroomdiagram: Document 3"/>
          <p:cNvSpPr/>
          <p:nvPr/>
        </p:nvSpPr>
        <p:spPr>
          <a:xfrm>
            <a:off x="611560" y="2132856"/>
            <a:ext cx="402704" cy="5032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6" name="Stroomdiagram: Document 5"/>
          <p:cNvSpPr/>
          <p:nvPr/>
        </p:nvSpPr>
        <p:spPr>
          <a:xfrm>
            <a:off x="8244408" y="2132856"/>
            <a:ext cx="402704" cy="5032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cxnSp>
        <p:nvCxnSpPr>
          <p:cNvPr id="8" name="Rechte verbindingslijn 7"/>
          <p:cNvCxnSpPr>
            <a:stCxn id="28" idx="3"/>
            <a:endCxn id="31" idx="1"/>
          </p:cNvCxnSpPr>
          <p:nvPr/>
        </p:nvCxnSpPr>
        <p:spPr bwMode="auto">
          <a:xfrm>
            <a:off x="2915767" y="3537012"/>
            <a:ext cx="432097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9" name="Rechte verbindingslijn 8"/>
          <p:cNvCxnSpPr>
            <a:stCxn id="31" idx="3"/>
            <a:endCxn id="34" idx="1"/>
          </p:cNvCxnSpPr>
          <p:nvPr/>
        </p:nvCxnSpPr>
        <p:spPr bwMode="auto">
          <a:xfrm>
            <a:off x="4355927" y="3537012"/>
            <a:ext cx="504105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0" name="Rechte verbindingslijn 9"/>
          <p:cNvCxnSpPr>
            <a:stCxn id="34" idx="3"/>
            <a:endCxn id="37" idx="1"/>
          </p:cNvCxnSpPr>
          <p:nvPr/>
        </p:nvCxnSpPr>
        <p:spPr bwMode="auto">
          <a:xfrm>
            <a:off x="5868095" y="3537012"/>
            <a:ext cx="504105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16" name="Stroomdiagram: Document 15"/>
          <p:cNvSpPr>
            <a:spLocks noChangeArrowheads="1"/>
          </p:cNvSpPr>
          <p:nvPr/>
        </p:nvSpPr>
        <p:spPr bwMode="auto">
          <a:xfrm>
            <a:off x="3491880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17" name="Stroomdiagram: Document 16"/>
          <p:cNvSpPr>
            <a:spLocks noChangeArrowheads="1"/>
          </p:cNvSpPr>
          <p:nvPr/>
        </p:nvSpPr>
        <p:spPr bwMode="auto">
          <a:xfrm>
            <a:off x="3995936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18" name="Stroomdiagram: Document 17"/>
          <p:cNvSpPr>
            <a:spLocks noChangeArrowheads="1"/>
          </p:cNvSpPr>
          <p:nvPr/>
        </p:nvSpPr>
        <p:spPr bwMode="auto">
          <a:xfrm>
            <a:off x="5004048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19" name="Stroomdiagram: Document 18"/>
          <p:cNvSpPr>
            <a:spLocks noChangeArrowheads="1"/>
          </p:cNvSpPr>
          <p:nvPr/>
        </p:nvSpPr>
        <p:spPr bwMode="auto">
          <a:xfrm>
            <a:off x="5508104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20" name="Stroomdiagram: Document 19"/>
          <p:cNvSpPr>
            <a:spLocks noChangeArrowheads="1"/>
          </p:cNvSpPr>
          <p:nvPr/>
        </p:nvSpPr>
        <p:spPr bwMode="auto">
          <a:xfrm>
            <a:off x="6516216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cxnSp>
        <p:nvCxnSpPr>
          <p:cNvPr id="21" name="Rechte verbindingslijn 20"/>
          <p:cNvCxnSpPr>
            <a:stCxn id="16" idx="0"/>
          </p:cNvCxnSpPr>
          <p:nvPr/>
        </p:nvCxnSpPr>
        <p:spPr bwMode="auto">
          <a:xfrm flipH="1" flipV="1">
            <a:off x="3635896" y="3789040"/>
            <a:ext cx="447" cy="36004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3" name="Rechte verbindingslijn met pijl 22"/>
          <p:cNvCxnSpPr>
            <a:stCxn id="18" idx="0"/>
          </p:cNvCxnSpPr>
          <p:nvPr/>
        </p:nvCxnSpPr>
        <p:spPr bwMode="auto">
          <a:xfrm flipH="1" flipV="1">
            <a:off x="5148064" y="3789040"/>
            <a:ext cx="447" cy="360040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6" name="Rechte verbindingslijn met pijl 25"/>
          <p:cNvCxnSpPr>
            <a:endCxn id="47" idx="2"/>
          </p:cNvCxnSpPr>
          <p:nvPr/>
        </p:nvCxnSpPr>
        <p:spPr bwMode="auto">
          <a:xfrm flipH="1" flipV="1">
            <a:off x="2628231" y="2617222"/>
            <a:ext cx="1" cy="667762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28" name="Stroomdiagram: Proces 27"/>
          <p:cNvSpPr/>
          <p:nvPr/>
        </p:nvSpPr>
        <p:spPr>
          <a:xfrm>
            <a:off x="1907704" y="3284984"/>
            <a:ext cx="1008063" cy="504056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31" name="Stroomdiagram: Proces 30"/>
          <p:cNvSpPr/>
          <p:nvPr/>
        </p:nvSpPr>
        <p:spPr>
          <a:xfrm>
            <a:off x="3347864" y="3284984"/>
            <a:ext cx="1008063" cy="504056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34" name="Stroomdiagram: Proces 33"/>
          <p:cNvSpPr/>
          <p:nvPr/>
        </p:nvSpPr>
        <p:spPr>
          <a:xfrm>
            <a:off x="4860032" y="3284984"/>
            <a:ext cx="1008063" cy="504056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37" name="Stroomdiagram: Proces 36"/>
          <p:cNvSpPr/>
          <p:nvPr/>
        </p:nvSpPr>
        <p:spPr>
          <a:xfrm>
            <a:off x="6372200" y="3284984"/>
            <a:ext cx="1008063" cy="504056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47" name="Stroomdiagram: Document 46"/>
          <p:cNvSpPr>
            <a:spLocks noChangeArrowheads="1"/>
          </p:cNvSpPr>
          <p:nvPr/>
        </p:nvSpPr>
        <p:spPr bwMode="auto">
          <a:xfrm>
            <a:off x="2483768" y="23488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cxnSp>
        <p:nvCxnSpPr>
          <p:cNvPr id="49" name="Rechte verbindingslijn 48"/>
          <p:cNvCxnSpPr/>
          <p:nvPr/>
        </p:nvCxnSpPr>
        <p:spPr bwMode="auto">
          <a:xfrm flipH="1" flipV="1">
            <a:off x="4139952" y="3789040"/>
            <a:ext cx="447" cy="36004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50" name="Rechte verbindingslijn 49"/>
          <p:cNvCxnSpPr/>
          <p:nvPr/>
        </p:nvCxnSpPr>
        <p:spPr bwMode="auto">
          <a:xfrm flipH="1" flipV="1">
            <a:off x="5652120" y="3789040"/>
            <a:ext cx="447" cy="36004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51" name="Rechte verbindingslijn 50"/>
          <p:cNvCxnSpPr/>
          <p:nvPr/>
        </p:nvCxnSpPr>
        <p:spPr bwMode="auto">
          <a:xfrm flipH="1" flipV="1">
            <a:off x="6660232" y="3789040"/>
            <a:ext cx="447" cy="360040"/>
          </a:xfrm>
          <a:prstGeom prst="line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52" name="Rechte verbindingslijn met pijl 51"/>
          <p:cNvCxnSpPr>
            <a:endCxn id="53" idx="2"/>
          </p:cNvCxnSpPr>
          <p:nvPr/>
        </p:nvCxnSpPr>
        <p:spPr bwMode="auto">
          <a:xfrm flipH="1" flipV="1">
            <a:off x="3779912" y="2636912"/>
            <a:ext cx="1" cy="667762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53" name="Stroomdiagram: Document 52"/>
          <p:cNvSpPr>
            <a:spLocks noChangeArrowheads="1"/>
          </p:cNvSpPr>
          <p:nvPr/>
        </p:nvSpPr>
        <p:spPr bwMode="auto">
          <a:xfrm>
            <a:off x="3635449" y="236857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cxnSp>
        <p:nvCxnSpPr>
          <p:cNvPr id="54" name="Rechte verbindingslijn met pijl 53"/>
          <p:cNvCxnSpPr>
            <a:endCxn id="55" idx="2"/>
          </p:cNvCxnSpPr>
          <p:nvPr/>
        </p:nvCxnSpPr>
        <p:spPr bwMode="auto">
          <a:xfrm flipH="1" flipV="1">
            <a:off x="4211960" y="2636912"/>
            <a:ext cx="1" cy="667762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chemeClr val="tx1"/>
            </a:solidFill>
            <a:prstDash val="solid"/>
            <a:round/>
            <a:headEnd type="triangle" w="lg" len="med"/>
            <a:tailEnd type="none" w="lg" len="med"/>
          </a:ln>
          <a:effectLst/>
        </p:spPr>
      </p:cxnSp>
      <p:sp>
        <p:nvSpPr>
          <p:cNvPr id="55" name="Stroomdiagram: Document 54"/>
          <p:cNvSpPr>
            <a:spLocks noChangeArrowheads="1"/>
          </p:cNvSpPr>
          <p:nvPr/>
        </p:nvSpPr>
        <p:spPr bwMode="auto">
          <a:xfrm>
            <a:off x="4067497" y="236857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cxnSp>
        <p:nvCxnSpPr>
          <p:cNvPr id="58" name="Rechte verbindingslijn 57"/>
          <p:cNvCxnSpPr/>
          <p:nvPr/>
        </p:nvCxnSpPr>
        <p:spPr bwMode="auto">
          <a:xfrm>
            <a:off x="323528" y="292494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Vorm 61"/>
          <p:cNvCxnSpPr>
            <a:stCxn id="4" idx="2"/>
            <a:endCxn id="28" idx="1"/>
          </p:cNvCxnSpPr>
          <p:nvPr/>
        </p:nvCxnSpPr>
        <p:spPr bwMode="auto">
          <a:xfrm rot="16200000" flipH="1">
            <a:off x="893214" y="2522522"/>
            <a:ext cx="934188" cy="1094792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Vorm 63"/>
          <p:cNvCxnSpPr>
            <a:stCxn id="37" idx="3"/>
            <a:endCxn id="6" idx="2"/>
          </p:cNvCxnSpPr>
          <p:nvPr/>
        </p:nvCxnSpPr>
        <p:spPr bwMode="auto">
          <a:xfrm flipV="1">
            <a:off x="7380263" y="2602824"/>
            <a:ext cx="1065497" cy="934188"/>
          </a:xfrm>
          <a:prstGeom prst="bentConnector2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Zaakdossier</a:t>
            </a:r>
            <a:endParaRPr lang="nl-NL" dirty="0"/>
          </a:p>
        </p:txBody>
      </p:sp>
      <p:sp>
        <p:nvSpPr>
          <p:cNvPr id="38" name="Rechthoek 37"/>
          <p:cNvSpPr/>
          <p:nvPr/>
        </p:nvSpPr>
        <p:spPr bwMode="auto">
          <a:xfrm>
            <a:off x="899592" y="1988840"/>
            <a:ext cx="7416824" cy="2664296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9" name="Stroomdiagram: Document 38"/>
          <p:cNvSpPr/>
          <p:nvPr/>
        </p:nvSpPr>
        <p:spPr>
          <a:xfrm>
            <a:off x="1043608" y="2132856"/>
            <a:ext cx="402704" cy="5032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40" name="Stroomdiagram: Document 39"/>
          <p:cNvSpPr/>
          <p:nvPr/>
        </p:nvSpPr>
        <p:spPr>
          <a:xfrm>
            <a:off x="7740352" y="2132856"/>
            <a:ext cx="402704" cy="5032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44" name="Stroomdiagram: Document 43"/>
          <p:cNvSpPr>
            <a:spLocks noChangeArrowheads="1"/>
          </p:cNvSpPr>
          <p:nvPr/>
        </p:nvSpPr>
        <p:spPr bwMode="auto">
          <a:xfrm>
            <a:off x="3491880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45" name="Stroomdiagram: Document 44"/>
          <p:cNvSpPr>
            <a:spLocks noChangeArrowheads="1"/>
          </p:cNvSpPr>
          <p:nvPr/>
        </p:nvSpPr>
        <p:spPr bwMode="auto">
          <a:xfrm>
            <a:off x="3995936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46" name="Stroomdiagram: Document 45"/>
          <p:cNvSpPr>
            <a:spLocks noChangeArrowheads="1"/>
          </p:cNvSpPr>
          <p:nvPr/>
        </p:nvSpPr>
        <p:spPr bwMode="auto">
          <a:xfrm>
            <a:off x="5004048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48" name="Stroomdiagram: Document 47"/>
          <p:cNvSpPr>
            <a:spLocks noChangeArrowheads="1"/>
          </p:cNvSpPr>
          <p:nvPr/>
        </p:nvSpPr>
        <p:spPr bwMode="auto">
          <a:xfrm>
            <a:off x="5508104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57" name="Stroomdiagram: Document 56"/>
          <p:cNvSpPr>
            <a:spLocks noChangeArrowheads="1"/>
          </p:cNvSpPr>
          <p:nvPr/>
        </p:nvSpPr>
        <p:spPr bwMode="auto">
          <a:xfrm>
            <a:off x="6516216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65" name="Stroomdiagram: Document 64"/>
          <p:cNvSpPr>
            <a:spLocks noChangeArrowheads="1"/>
          </p:cNvSpPr>
          <p:nvPr/>
        </p:nvSpPr>
        <p:spPr bwMode="auto">
          <a:xfrm>
            <a:off x="2483768" y="23488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70" name="Stroomdiagram: Document 69"/>
          <p:cNvSpPr>
            <a:spLocks noChangeArrowheads="1"/>
          </p:cNvSpPr>
          <p:nvPr/>
        </p:nvSpPr>
        <p:spPr bwMode="auto">
          <a:xfrm>
            <a:off x="3635449" y="236857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72" name="Stroomdiagram: Document 71"/>
          <p:cNvSpPr>
            <a:spLocks noChangeArrowheads="1"/>
          </p:cNvSpPr>
          <p:nvPr/>
        </p:nvSpPr>
        <p:spPr bwMode="auto">
          <a:xfrm>
            <a:off x="4067497" y="236857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sp>
        <p:nvSpPr>
          <p:cNvPr id="76" name="Stroomdiagram: Document 75"/>
          <p:cNvSpPr>
            <a:spLocks noChangeArrowheads="1"/>
          </p:cNvSpPr>
          <p:nvPr/>
        </p:nvSpPr>
        <p:spPr bwMode="auto">
          <a:xfrm>
            <a:off x="7812360" y="4149080"/>
            <a:ext cx="288925" cy="287338"/>
          </a:xfrm>
          <a:prstGeom prst="flowChartDocumen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>
            <a:outerShdw dist="63500" dir="2700000" algn="tl" rotWithShape="0">
              <a:srgbClr val="000000">
                <a:alpha val="39999"/>
              </a:srgbClr>
            </a:outerShdw>
          </a:effectLst>
        </p:spPr>
        <p:txBody>
          <a:bodyPr lIns="36000" tIns="36000" rIns="36000" bIns="36000" anchor="ctr"/>
          <a:lstStyle/>
          <a:p>
            <a:pPr algn="ctr">
              <a:defRPr/>
            </a:pPr>
            <a:endParaRPr lang="nl-NL" sz="1000" b="1" dirty="0">
              <a:latin typeface="+mn-lt"/>
            </a:endParaRPr>
          </a:p>
        </p:txBody>
      </p:sp>
      <p:pic>
        <p:nvPicPr>
          <p:cNvPr id="77" name="Picture 10" descr="midoffice-medewerker.png                                       00181CF2Macintosh HD                   BCFBA33A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4869160"/>
            <a:ext cx="766762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Afbeelding 77" descr="Vergrootglas met vraagtek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725144"/>
            <a:ext cx="774973" cy="774973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Metadata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 bwMode="auto">
          <a:xfrm>
            <a:off x="2483768" y="1340768"/>
            <a:ext cx="5256584" cy="1008112"/>
          </a:xfrm>
          <a:prstGeom prst="rect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24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Metagegevensstandaard</a:t>
            </a:r>
            <a:r>
              <a:rPr kumimoji="0" lang="nl-NL" sz="2400" b="0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0" lang="nl-NL" sz="2400" b="0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</a:br>
            <a:r>
              <a:rPr kumimoji="0" lang="nl-NL" sz="2400" b="0" i="0" u="none" strike="noStrike" cap="none" normalizeH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NEN-ISO 23081</a:t>
            </a:r>
            <a:endParaRPr kumimoji="0" lang="nl-NL" sz="24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8" name="Groep 27"/>
          <p:cNvGrpSpPr/>
          <p:nvPr/>
        </p:nvGrpSpPr>
        <p:grpSpPr>
          <a:xfrm>
            <a:off x="1331640" y="2348880"/>
            <a:ext cx="7272808" cy="2232248"/>
            <a:chOff x="1331640" y="2348880"/>
            <a:chExt cx="7272808" cy="2232248"/>
          </a:xfrm>
        </p:grpSpPr>
        <p:sp>
          <p:nvSpPr>
            <p:cNvPr id="8" name="Rechthoek 7"/>
            <p:cNvSpPr/>
            <p:nvPr/>
          </p:nvSpPr>
          <p:spPr bwMode="auto">
            <a:xfrm>
              <a:off x="3347864" y="3573016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err="1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Metagegevensschema</a:t>
              </a:r>
              <a:r>
                <a:rPr kumimoji="0" lang="nl-NL" sz="20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’</a:t>
              </a:r>
              <a:endParaRPr kumimoji="0" lang="nl-NL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" name="Rechthoek 6"/>
            <p:cNvSpPr/>
            <p:nvPr/>
          </p:nvSpPr>
          <p:spPr bwMode="auto">
            <a:xfrm>
              <a:off x="2771800" y="3284984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err="1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Metagegevensschema</a:t>
              </a:r>
              <a:r>
                <a:rPr kumimoji="0" lang="nl-NL" sz="20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’</a:t>
              </a:r>
              <a:endParaRPr kumimoji="0" lang="nl-NL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" name="Rechthoek 5"/>
            <p:cNvSpPr/>
            <p:nvPr/>
          </p:nvSpPr>
          <p:spPr bwMode="auto">
            <a:xfrm>
              <a:off x="2123728" y="2996952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err="1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Metagegevensschema</a:t>
              </a:r>
              <a:r>
                <a:rPr kumimoji="0" lang="nl-NL" sz="20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’</a:t>
              </a:r>
              <a:endParaRPr kumimoji="0" lang="nl-NL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" name="Rechthoek 4"/>
            <p:cNvSpPr/>
            <p:nvPr/>
          </p:nvSpPr>
          <p:spPr bwMode="auto">
            <a:xfrm>
              <a:off x="1331640" y="2780928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err="1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Metagegevensschema</a:t>
              </a:r>
              <a:r>
                <a:rPr kumimoji="0" lang="nl-NL" sz="24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br>
                <a:rPr kumimoji="0" lang="nl-NL" sz="24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</a:br>
              <a:r>
                <a:rPr kumimoji="0" lang="nl-NL" sz="2000" b="0" i="0" u="none" strike="noStrike" cap="none" normalizeH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‘Richtlijn metagegevens overheidsinformatie’</a:t>
              </a:r>
              <a:endParaRPr kumimoji="0" lang="nl-NL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0" name="Rechte verbindingslijn 9"/>
            <p:cNvCxnSpPr/>
            <p:nvPr/>
          </p:nvCxnSpPr>
          <p:spPr bwMode="auto">
            <a:xfrm>
              <a:off x="5004048" y="2348880"/>
              <a:ext cx="0" cy="432048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ep 28"/>
          <p:cNvGrpSpPr/>
          <p:nvPr/>
        </p:nvGrpSpPr>
        <p:grpSpPr>
          <a:xfrm>
            <a:off x="251520" y="3789040"/>
            <a:ext cx="6264696" cy="2520280"/>
            <a:chOff x="251520" y="3789040"/>
            <a:chExt cx="6264696" cy="2520280"/>
          </a:xfrm>
        </p:grpSpPr>
        <p:sp>
          <p:nvSpPr>
            <p:cNvPr id="27" name="Rechthoek 26"/>
            <p:cNvSpPr/>
            <p:nvPr/>
          </p:nvSpPr>
          <p:spPr bwMode="auto">
            <a:xfrm>
              <a:off x="1259632" y="5301208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Toepassingsprofiel</a:t>
              </a:r>
            </a:p>
          </p:txBody>
        </p:sp>
        <p:cxnSp>
          <p:nvCxnSpPr>
            <p:cNvPr id="25" name="Rechte verbindingslijn 24"/>
            <p:cNvCxnSpPr/>
            <p:nvPr/>
          </p:nvCxnSpPr>
          <p:spPr bwMode="auto">
            <a:xfrm>
              <a:off x="1763688" y="3789040"/>
              <a:ext cx="0" cy="1080120"/>
            </a:xfrm>
            <a:prstGeom prst="line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Rechthoek 25"/>
            <p:cNvSpPr/>
            <p:nvPr/>
          </p:nvSpPr>
          <p:spPr bwMode="auto">
            <a:xfrm>
              <a:off x="755576" y="5085184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Toepassingsprofiel</a:t>
              </a:r>
            </a:p>
          </p:txBody>
        </p:sp>
        <p:sp>
          <p:nvSpPr>
            <p:cNvPr id="23" name="Rechthoek 22"/>
            <p:cNvSpPr/>
            <p:nvPr/>
          </p:nvSpPr>
          <p:spPr bwMode="auto">
            <a:xfrm>
              <a:off x="251520" y="4869160"/>
              <a:ext cx="5256584" cy="1008112"/>
            </a:xfrm>
            <a:prstGeom prst="rect">
              <a:avLst/>
            </a:prstGeom>
            <a:solidFill>
              <a:srgbClr val="00B8FF"/>
            </a:solidFill>
            <a:ln w="38100" cap="flat" cmpd="sng" algn="ctr">
              <a:solidFill>
                <a:srgbClr val="FE1A0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kumimoji="0" lang="nl-NL" sz="24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Arial Unicode MS" pitchFamily="34" charset="-128"/>
                  <a:cs typeface="Arial Unicode MS" pitchFamily="34" charset="-128"/>
                </a:rPr>
                <a:t>Toepassingsprofiel</a:t>
              </a:r>
            </a:p>
            <a:p>
              <a:pPr marL="0" marR="0" indent="0" algn="ctr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r>
                <a:rPr lang="nl-NL" sz="2400" dirty="0" smtClean="0">
                  <a:latin typeface="Arial" charset="0"/>
                </a:rPr>
                <a:t>‘Lokale overheden’</a:t>
              </a:r>
              <a:endParaRPr kumimoji="0" lang="nl-NL" sz="2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/>
              <a:t>Informatiemodel metagegevens</a:t>
            </a:r>
            <a:endParaRPr lang="nl-NL" sz="36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192688" cy="443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jntoelichting 1 4"/>
          <p:cNvSpPr/>
          <p:nvPr/>
        </p:nvSpPr>
        <p:spPr bwMode="auto">
          <a:xfrm>
            <a:off x="7452320" y="4005064"/>
            <a:ext cx="1368152" cy="576064"/>
          </a:xfrm>
          <a:prstGeom prst="borderCallout1">
            <a:avLst>
              <a:gd name="adj1" fmla="val 25533"/>
              <a:gd name="adj2" fmla="val -33"/>
              <a:gd name="adj3" fmla="val 174229"/>
              <a:gd name="adj4" fmla="val -32763"/>
            </a:avLst>
          </a:prstGeom>
          <a:noFill/>
          <a:ln w="12700" cap="flat" cmpd="sng" algn="ctr">
            <a:solidFill>
              <a:srgbClr val="ED0C8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Informatie-objecten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Lijntoelichting 1 5"/>
          <p:cNvSpPr/>
          <p:nvPr/>
        </p:nvSpPr>
        <p:spPr bwMode="auto">
          <a:xfrm>
            <a:off x="179512" y="4365104"/>
            <a:ext cx="1512168" cy="360040"/>
          </a:xfrm>
          <a:prstGeom prst="borderCallout1">
            <a:avLst>
              <a:gd name="adj1" fmla="val 23328"/>
              <a:gd name="adj2" fmla="val 99291"/>
              <a:gd name="adj3" fmla="val 143364"/>
              <a:gd name="adj4" fmla="val 123185"/>
            </a:avLst>
          </a:prstGeom>
          <a:noFill/>
          <a:ln w="12700" cap="flat" cmpd="sng" algn="ctr">
            <a:solidFill>
              <a:srgbClr val="ED0C8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Betrokkenen</a:t>
            </a:r>
          </a:p>
        </p:txBody>
      </p:sp>
      <p:sp>
        <p:nvSpPr>
          <p:cNvPr id="7" name="Lijntoelichting 1 6"/>
          <p:cNvSpPr/>
          <p:nvPr/>
        </p:nvSpPr>
        <p:spPr bwMode="auto">
          <a:xfrm>
            <a:off x="1331640" y="2348880"/>
            <a:ext cx="864096" cy="360040"/>
          </a:xfrm>
          <a:prstGeom prst="borderCallout1">
            <a:avLst>
              <a:gd name="adj1" fmla="val 23328"/>
              <a:gd name="adj2" fmla="val 99291"/>
              <a:gd name="adj3" fmla="val 97508"/>
              <a:gd name="adj4" fmla="val 282548"/>
            </a:avLst>
          </a:prstGeom>
          <a:noFill/>
          <a:ln w="12700" cap="flat" cmpd="sng" algn="ctr">
            <a:solidFill>
              <a:srgbClr val="ED0C8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8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Zaken</a:t>
            </a:r>
          </a:p>
        </p:txBody>
      </p:sp>
      <p:sp>
        <p:nvSpPr>
          <p:cNvPr id="8" name="Ovaal 7"/>
          <p:cNvSpPr/>
          <p:nvPr/>
        </p:nvSpPr>
        <p:spPr bwMode="auto">
          <a:xfrm>
            <a:off x="5580112" y="4797152"/>
            <a:ext cx="1872208" cy="100811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0" name="Rechte verbindingslijn met pijl 9"/>
          <p:cNvCxnSpPr/>
          <p:nvPr/>
        </p:nvCxnSpPr>
        <p:spPr bwMode="auto">
          <a:xfrm>
            <a:off x="2987824" y="5301208"/>
            <a:ext cx="2520280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Rechte verbindingslijn met pijl 11"/>
          <p:cNvCxnSpPr/>
          <p:nvPr/>
        </p:nvCxnSpPr>
        <p:spPr bwMode="auto">
          <a:xfrm>
            <a:off x="4860032" y="3429000"/>
            <a:ext cx="1224136" cy="136815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Rechte verbindingslijn met pijl 13"/>
          <p:cNvCxnSpPr/>
          <p:nvPr/>
        </p:nvCxnSpPr>
        <p:spPr bwMode="auto">
          <a:xfrm>
            <a:off x="5436096" y="1988840"/>
            <a:ext cx="936104" cy="273630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TpLO</a:t>
            </a:r>
            <a:r>
              <a:rPr lang="nl-NL" dirty="0" smtClean="0"/>
              <a:t> en RGBZ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2780928"/>
            <a:ext cx="8208267" cy="3243635"/>
          </a:xfrm>
        </p:spPr>
        <p:txBody>
          <a:bodyPr/>
          <a:lstStyle/>
          <a:p>
            <a:r>
              <a:rPr lang="nl-NL" dirty="0" smtClean="0"/>
              <a:t>Metadatering van: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Enkelvoudig informatieobject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Samengesteld informatieobject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Zaak(dossier)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72567" t="78875" r="6747" b="4063"/>
          <a:stretch>
            <a:fillRect/>
          </a:stretch>
        </p:blipFill>
        <p:spPr bwMode="auto">
          <a:xfrm>
            <a:off x="755576" y="1700808"/>
            <a:ext cx="15841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41930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TpLO-metadata</a:t>
            </a:r>
            <a:endParaRPr lang="nl-NL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84783"/>
            <a:ext cx="5289476" cy="222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645024"/>
            <a:ext cx="2978109" cy="188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err="1" smtClean="0"/>
              <a:t>TpLO</a:t>
            </a:r>
            <a:r>
              <a:rPr lang="nl-NL" dirty="0" smtClean="0"/>
              <a:t> voor genoemde records grotendeels te mappen op RGBZ en ZTC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Issue is één bewaartermijn voor gehele zaakdossier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Ook informatie over en uit Selectielijst en Classificatieschema nodig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Niet uit RGBZ en ZTC: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Gebruiksrechten (auteursrecht e.d.)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Verschijningsvorm (opmaakaspecten)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Structuur (hoofdstukindeling e.d.)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Creatie-applicatie</a:t>
            </a:r>
            <a:r>
              <a:rPr lang="nl-NL" dirty="0" smtClean="0"/>
              <a:t> (waarmee het document </a:t>
            </a:r>
            <a:r>
              <a:rPr lang="nl-NL" dirty="0" err="1" smtClean="0"/>
              <a:t>gecreeerd</a:t>
            </a:r>
            <a:r>
              <a:rPr lang="nl-NL" dirty="0" smtClean="0"/>
              <a:t> is)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Fysieke integriteit (</a:t>
            </a:r>
            <a:r>
              <a:rPr lang="nl-NL" dirty="0" err="1" smtClean="0"/>
              <a:t>checksum</a:t>
            </a:r>
            <a:r>
              <a:rPr lang="nl-NL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Event</a:t>
            </a:r>
            <a:r>
              <a:rPr lang="nl-NL" dirty="0" smtClean="0"/>
              <a:t> plan formaat (bijv. jaarlijks overzetten op andere drager)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Verificatie </a:t>
            </a:r>
            <a:r>
              <a:rPr lang="nl-NL" dirty="0" err="1" smtClean="0"/>
              <a:t>mapping</a:t>
            </a:r>
            <a:r>
              <a:rPr lang="nl-NL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Aanpassen RGBZ en/of ZTC op ontbrekende elementen?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Selectielijst- en </a:t>
            </a:r>
            <a:r>
              <a:rPr lang="nl-NL" dirty="0" err="1" smtClean="0"/>
              <a:t>Classificatieschema-gegevens</a:t>
            </a:r>
            <a:r>
              <a:rPr lang="nl-NL" dirty="0" smtClean="0"/>
              <a:t> in ZTC?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ZTC-gegevens</a:t>
            </a:r>
            <a:r>
              <a:rPr lang="nl-NL" smtClean="0"/>
              <a:t> in RGBZ?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Afstemming met </a:t>
            </a:r>
            <a:r>
              <a:rPr lang="nl-NL" dirty="0" err="1" smtClean="0"/>
              <a:t>RHC’s</a:t>
            </a:r>
            <a:r>
              <a:rPr lang="nl-NL" dirty="0" smtClean="0"/>
              <a:t> / WVI / NA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Rapportage in VNG Archiefcommissie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Publiceren </a:t>
            </a:r>
            <a:r>
              <a:rPr lang="nl-NL" dirty="0" err="1" smtClean="0"/>
              <a:t>KING-document</a:t>
            </a:r>
            <a:r>
              <a:rPr lang="nl-NL" dirty="0" smtClean="0"/>
              <a:t>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i.o.v</a:t>
            </a:r>
            <a:r>
              <a:rPr lang="nl-NL" dirty="0" smtClean="0"/>
              <a:t>. NA wellicht implementatiehandreiking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. . . 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4964</TotalTime>
  <Words>184</Words>
  <Application>Microsoft Office PowerPoint</Application>
  <PresentationFormat>Diavoorstelling (4:3)</PresentationFormat>
  <Paragraphs>51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Arial Unicode MS</vt:lpstr>
      <vt:lpstr>Arial</vt:lpstr>
      <vt:lpstr>Calibri</vt:lpstr>
      <vt:lpstr>Times New Roman</vt:lpstr>
      <vt:lpstr>Verdana</vt:lpstr>
      <vt:lpstr>Standaardontwerp</vt:lpstr>
      <vt:lpstr>1_Standaardontwerp</vt:lpstr>
      <vt:lpstr>PowerPoint-presentatie</vt:lpstr>
      <vt:lpstr>Zaak en ‘documenten’</vt:lpstr>
      <vt:lpstr>Zaakdossier</vt:lpstr>
      <vt:lpstr>Metadata</vt:lpstr>
      <vt:lpstr>Informatiemodel metagegevens</vt:lpstr>
      <vt:lpstr>TpLO en RGBZ</vt:lpstr>
      <vt:lpstr>TpLO-metadata</vt:lpstr>
      <vt:lpstr>Conclusies</vt:lpstr>
      <vt:lpstr>Hoe verder?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20120306</dc:subject>
  <dc:creator>Arjan Kloosterboer (KING)</dc:creator>
  <cp:lastModifiedBy>Ellen Debats</cp:lastModifiedBy>
  <cp:revision>464</cp:revision>
  <cp:lastPrinted>1601-01-01T00:00:00Z</cp:lastPrinted>
  <dcterms:created xsi:type="dcterms:W3CDTF">2010-05-26T08:56:31Z</dcterms:created>
  <dcterms:modified xsi:type="dcterms:W3CDTF">2013-05-30T11:10:58Z</dcterms:modified>
</cp:coreProperties>
</file>